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2054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008C6-F550-4D5D-87C8-185D8CEBD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D794E-25AF-403F-B31F-736F8D9A1E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B57ED-7AB5-4E40-AADF-8652C191F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F30AD-8C30-421D-BE65-805D79BBE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ED54F-9CF0-49A4-A32A-13F631829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627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3C9EA-46A2-4265-B9A3-B99F605D5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0B8F0E-1519-46D8-B637-D29F750D29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2421B-2B19-47B4-9CBA-7982477DB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4AC10-4E6D-4320-BFA7-582B1A86D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00716-908B-45EF-8885-5DDC2A471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2563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95E811-F36B-43E6-BCE4-3B240737B4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820930-0560-47CB-ADBA-053D5BD9A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41060-F1E9-49C7-A9A2-5EE2F24B1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36443-D225-48E8-86B8-E411ECE87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A5B98-B42D-4D79-BB99-9B4C2F677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83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453E7-4C38-474B-B073-91D0E3B59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2C8E4-391B-419F-9670-9C113024B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DC145-68BF-4E25-A1AC-EF3E8B0B7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C5DF5-552E-4972-886C-150BA1105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60E04-B98D-4142-8449-720A2E92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158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4F5FF-1754-47EA-806B-F76196C10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FD8127-AF80-49DD-BC87-6A7CDD677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A0726-5ABE-4DD1-B333-F76A5E272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636AC-59A4-45A7-9BE4-CBA879A14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27776-1AAA-4289-B6A7-103AAC938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812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2B817-EBC3-430A-B444-906C7BBEA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1F859-3740-4B88-909B-A16F9E317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9F8FE-217C-4565-B483-27874DD37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8E902-3428-436D-9B12-FE24D5BD7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C0272A-3F83-4B50-9F0E-869FAEEDD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B4E05D-7543-421A-800A-B8D47FD51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6537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1D28A-1391-4AE6-8FAE-A9232708C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2EF5C-974D-4E57-AE68-20DBCB803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09ED5A-D878-4DA8-9E7B-B580324340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873DE1-E8EC-46C0-B5B2-AAC5D93F19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004FE6-F219-4465-A6A6-4FB93C9C69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A70C0E-26C5-4B04-B34D-5F061BDC3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87C9AC-3A8F-4193-8698-D32293873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5FCC4F-7F7F-46A5-B054-949BA8C9E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909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F4BFF-7DB8-4CA7-8206-0ACF5C734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8B674-047C-4AF2-B6BF-43B01A657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008DBB-5CD3-4FB0-ACEC-557AA396F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CB855-A1A5-432F-8A72-E92A69BB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893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3E29F8-3F25-4A7A-A5DD-5BC15C801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F9F9A7-D426-459E-B52D-0CB393CCD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804F70-0ABA-4999-AAFF-0818C2C81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731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EE386-BE3E-4152-A3A6-CDC2A49FF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94CD1-0C8B-4852-9449-0D2FB4039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29EBD5-48F8-491F-A940-62B71AD7E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47C27E-8120-439F-A67A-3B31D538D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663663-166F-42E2-9184-51378B02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DF00F7-E651-4783-A844-721A30183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1858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AA493-B74A-4E42-8AAB-4DEE4EC08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72F4E8-5D14-405C-B66F-A6E48A5B2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60B09C-0236-43D4-A814-CD888530E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ADB28-E601-4BFC-86DA-46CCF5445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363424-1414-498B-8A25-8558A78E0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7D2125-FB38-4DCC-A8C9-D5ABB1B63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161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FBF4A5-4EA2-49CE-A562-FCDC5638D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39558-A67A-4036-9ADD-E72B33362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C792B-0BC5-4509-A4C7-D2D9488693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1270E-8A2B-4A83-A57A-9CFC755DFFDB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8B65-E517-45B2-9DBA-40AF9376F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6946D-2D34-4619-A5C3-7CF6601C77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99AA1-C23F-4CC6-8126-8F6CB14B85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821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090E902-0392-4C17-B88D-66095B5A4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48" y="-1"/>
            <a:ext cx="11015131" cy="1325563"/>
          </a:xfrm>
        </p:spPr>
        <p:txBody>
          <a:bodyPr/>
          <a:lstStyle/>
          <a:p>
            <a:r>
              <a:rPr lang="de-DE" dirty="0"/>
              <a:t>TAC </a:t>
            </a:r>
            <a:r>
              <a:rPr lang="de-DE" dirty="0" err="1"/>
              <a:t>meeting</a:t>
            </a:r>
            <a:r>
              <a:rPr lang="de-DE" dirty="0"/>
              <a:t> </a:t>
            </a:r>
            <a:r>
              <a:rPr lang="de-DE" dirty="0" err="1"/>
              <a:t>procedure</a:t>
            </a:r>
            <a:endParaRPr lang="de-DE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2B476F8-7628-4413-908D-7B68A5CC5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279384"/>
              </p:ext>
            </p:extLst>
          </p:nvPr>
        </p:nvGraphicFramePr>
        <p:xfrm>
          <a:off x="496147" y="1574138"/>
          <a:ext cx="11015131" cy="4889384"/>
        </p:xfrm>
        <a:graphic>
          <a:graphicData uri="http://schemas.openxmlformats.org/drawingml/2006/table">
            <a:tbl>
              <a:tblPr/>
              <a:tblGrid>
                <a:gridCol w="1708572">
                  <a:extLst>
                    <a:ext uri="{9D8B030D-6E8A-4147-A177-3AD203B41FA5}">
                      <a16:colId xmlns:a16="http://schemas.microsoft.com/office/drawing/2014/main" val="3062199004"/>
                    </a:ext>
                  </a:extLst>
                </a:gridCol>
                <a:gridCol w="4511040">
                  <a:extLst>
                    <a:ext uri="{9D8B030D-6E8A-4147-A177-3AD203B41FA5}">
                      <a16:colId xmlns:a16="http://schemas.microsoft.com/office/drawing/2014/main" val="37931463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422081750"/>
                    </a:ext>
                  </a:extLst>
                </a:gridCol>
                <a:gridCol w="1402080">
                  <a:extLst>
                    <a:ext uri="{9D8B030D-6E8A-4147-A177-3AD203B41FA5}">
                      <a16:colId xmlns:a16="http://schemas.microsoft.com/office/drawing/2014/main" val="310956049"/>
                    </a:ext>
                  </a:extLst>
                </a:gridCol>
                <a:gridCol w="1229360">
                  <a:extLst>
                    <a:ext uri="{9D8B030D-6E8A-4147-A177-3AD203B41FA5}">
                      <a16:colId xmlns:a16="http://schemas.microsoft.com/office/drawing/2014/main" val="399875684"/>
                    </a:ext>
                  </a:extLst>
                </a:gridCol>
                <a:gridCol w="1300479">
                  <a:extLst>
                    <a:ext uri="{9D8B030D-6E8A-4147-A177-3AD203B41FA5}">
                      <a16:colId xmlns:a16="http://schemas.microsoft.com/office/drawing/2014/main" val="913390271"/>
                    </a:ext>
                  </a:extLst>
                </a:gridCol>
              </a:tblGrid>
              <a:tr h="38607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</a:t>
                      </a: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DE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happens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de-D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Who </a:t>
                      </a:r>
                      <a:r>
                        <a:rPr lang="de-DE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</a:t>
                      </a: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DE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[</a:t>
                      </a:r>
                      <a:r>
                        <a:rPr lang="de-DE" sz="1400" dirty="0" err="1"/>
                        <a:t>minutes</a:t>
                      </a:r>
                      <a:r>
                        <a:rPr lang="de-DE" sz="1400" dirty="0"/>
                        <a:t>]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962323"/>
                  </a:ext>
                </a:extLst>
              </a:tr>
              <a:tr h="716232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PhD </a:t>
                      </a:r>
                      <a:r>
                        <a:rPr lang="de-DE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student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Supervisor(s)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External(s)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47125359"/>
                  </a:ext>
                </a:extLst>
              </a:tr>
              <a:tr h="386072">
                <a:tc rowSpan="2">
                  <a:txBody>
                    <a:bodyPr/>
                    <a:lstStyle/>
                    <a:p>
                      <a:pPr marL="342900" indent="-250825" algn="l" fontAlgn="ctr">
                        <a:buFont typeface="+mj-lt"/>
                        <a:buAutoNum type="arabicPeriod"/>
                      </a:pPr>
                      <a:r>
                        <a:rPr lang="de-D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Progress Report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250825" algn="l" fontAlgn="b">
                        <a:buFont typeface="+mj-lt"/>
                        <a:buAutoNum type="alphaLcParenR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presentation by the PhD student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987925"/>
                  </a:ext>
                </a:extLst>
              </a:tr>
              <a:tr h="39938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250825" algn="l" fontAlgn="b">
                        <a:buFont typeface="+mj-lt"/>
                        <a:buAutoNum type="alphaLcParenR" startAt="2"/>
                      </a:pPr>
                      <a:r>
                        <a:rPr lang="de-DE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progress</a:t>
                      </a: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DE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discussion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199135"/>
                  </a:ext>
                </a:extLst>
              </a:tr>
              <a:tr h="399385">
                <a:tc>
                  <a:txBody>
                    <a:bodyPr/>
                    <a:lstStyle/>
                    <a:p>
                      <a:pPr marL="342900" indent="-250825" algn="l" fontAlgn="ctr">
                        <a:buFont typeface="+mj-lt"/>
                        <a:buAutoNum type="arabicPeriod" startAt="2"/>
                      </a:pPr>
                      <a:r>
                        <a:rPr lang="de-D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0" indent="-263525"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Discussion of the PhD student's progress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-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– 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827977"/>
                  </a:ext>
                </a:extLst>
              </a:tr>
              <a:tr h="772146">
                <a:tc rowSpan="2">
                  <a:txBody>
                    <a:bodyPr/>
                    <a:lstStyle/>
                    <a:p>
                      <a:pPr marL="342900" indent="-250825" algn="l" fontAlgn="ctr">
                        <a:buFont typeface="+mj-lt"/>
                        <a:buAutoNum type="arabicPeriod" startAt="3"/>
                      </a:pPr>
                      <a:r>
                        <a:rPr lang="de-D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Supervision </a:t>
                      </a:r>
                      <a:r>
                        <a:rPr lang="de-DE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250825" algn="l" fontAlgn="b">
                        <a:buFont typeface="+mj-lt"/>
                        <a:buAutoNum type="alphaLcParenR"/>
                        <a:tabLst>
                          <a:tab pos="3495675" algn="l"/>
                        </a:tabLs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Feedback: inform the student about the outcome of the evaluation and</a:t>
                      </a:r>
                    </a:p>
                    <a:p>
                      <a:pPr marL="355600" lvl="1" indent="0" algn="l" fontAlgn="b">
                        <a:buFont typeface="+mj-lt"/>
                        <a:buNone/>
                        <a:tabLst>
                          <a:tab pos="3495675" algn="l"/>
                        </a:tabLs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wrap up: what are the main conclusions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80537"/>
                  </a:ext>
                </a:extLst>
              </a:tr>
              <a:tr h="38607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42900" indent="-250825" algn="l" fontAlgn="b">
                        <a:buFont typeface="+mj-lt"/>
                        <a:buAutoNum type="alphaLcParenR" startAt="2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fill and sign TAC meeting form now 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</a:t>
                      </a:r>
                    </a:p>
                    <a:p>
                      <a:pPr marL="3556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the meeting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52700932"/>
                  </a:ext>
                </a:extLst>
              </a:tr>
              <a:tr h="399385">
                <a:tc rowSpan="2">
                  <a:txBody>
                    <a:bodyPr/>
                    <a:lstStyle/>
                    <a:p>
                      <a:pPr marL="342900" indent="-250825" algn="l" fontAlgn="b">
                        <a:buFont typeface="+mj-lt"/>
                        <a:buAutoNum type="arabicPeriod" startAt="4"/>
                      </a:pPr>
                      <a:r>
                        <a:rPr lang="de-DE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Confidential</a:t>
                      </a:r>
                      <a:r>
                        <a:rPr lang="de-D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DE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session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0" indent="-269875" algn="l" fontAlgn="b">
                        <a:buFont typeface="+mj-lt"/>
                        <a:buAutoNum type="alphaLcParenR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Discussion of supervision and other PhD related topics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7670515"/>
                  </a:ext>
                </a:extLst>
              </a:tr>
              <a:tr h="399385">
                <a:tc vMerge="1">
                  <a:txBody>
                    <a:bodyPr/>
                    <a:lstStyle/>
                    <a:p>
                      <a:pPr marL="342900" indent="-250825" algn="l" fontAlgn="b">
                        <a:buFont typeface="+mj-lt"/>
                        <a:buAutoNum type="arabicPeriod" startAt="4"/>
                      </a:pP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250825" algn="l" fontAlgn="b">
                        <a:buFont typeface="+mj-lt"/>
                        <a:buAutoNum type="alphaLcParenR" startAt="2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fill and sign the confidential part of the TAC meeting form now 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the meeting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200410"/>
                  </a:ext>
                </a:extLst>
              </a:tr>
            </a:tbl>
          </a:graphicData>
        </a:graphic>
      </p:graphicFrame>
      <p:pic>
        <p:nvPicPr>
          <p:cNvPr id="10" name="Content Placeholder 4">
            <a:extLst>
              <a:ext uri="{FF2B5EF4-FFF2-40B4-BE49-F238E27FC236}">
                <a16:creationId xmlns:a16="http://schemas.microsoft.com/office/drawing/2014/main" id="{1887ACF9-D452-49CF-97BE-F03B2DF21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679" y="0"/>
            <a:ext cx="59023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304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TAC meeting procedure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 meeting</dc:title>
  <dc:creator>lbohn</dc:creator>
  <cp:lastModifiedBy>lbohn</cp:lastModifiedBy>
  <cp:revision>9</cp:revision>
  <dcterms:created xsi:type="dcterms:W3CDTF">2024-08-08T13:28:18Z</dcterms:created>
  <dcterms:modified xsi:type="dcterms:W3CDTF">2025-10-28T13:44:11Z</dcterms:modified>
</cp:coreProperties>
</file>